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762F214-F947-46EA-9AF8-DA0A745FF34C}">
  <a:tblStyle styleId="{0762F214-F947-46EA-9AF8-DA0A745FF34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37f03706d3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37f03706d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37f03706d3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37f03706d3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37f03706d3_0_2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37f03706d3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IVJ7y_ja17fKkeE6CKQuLgkGNgFvNbeCUsAu66VhDE/copy" TargetMode="External"/><Relationship Id="rId10" Type="http://schemas.openxmlformats.org/officeDocument/2006/relationships/hyperlink" Target="https://docs.google.com/presentation/d/1McdP-VE9pP-16Kz6vgwJmbjqV7Vt__4vGTM9gCJReKk/copy" TargetMode="External"/><Relationship Id="rId13" Type="http://schemas.openxmlformats.org/officeDocument/2006/relationships/hyperlink" Target="https://docs.google.com/presentation/d/1uTHyMTcal_BykqkAKN-xTZh6ZZtdIOxIQMh6upTAT1A/copy" TargetMode="External"/><Relationship Id="rId12" Type="http://schemas.openxmlformats.org/officeDocument/2006/relationships/hyperlink" Target="https://docs.google.com/presentation/d/1qT3HX1Epoo12BGOTo74xMMAgLKoc4KyBqWwmXOSASdE/copy"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hyperlink" Target="https://docs.google.com/presentation/d/18G8tOySC5a7b5nQ-SaWTkyBku-1sK3mXwzFkfx8e6Nc/copy" TargetMode="External"/><Relationship Id="rId15" Type="http://schemas.openxmlformats.org/officeDocument/2006/relationships/hyperlink" Target="https://docs.google.com/presentation/d/1shVBFldWlAsL78lR8IgyLS0N7WyJIXB_Kuaw9ozg128/copy" TargetMode="External"/><Relationship Id="rId14" Type="http://schemas.openxmlformats.org/officeDocument/2006/relationships/hyperlink" Target="https://docs.google.com/presentation/d/1rYAa4T1aedBp2sb4KNzsKc5EqJWjaM6x3fjFlR5GrOU/copy" TargetMode="External"/><Relationship Id="rId17" Type="http://schemas.openxmlformats.org/officeDocument/2006/relationships/hyperlink" Target="https://docs.google.com/presentation/d/1Gq0YAV8Rnv9B0SFmmKxSEPsqIzFVhm1KMI8xo2upCPI/copy" TargetMode="External"/><Relationship Id="rId16" Type="http://schemas.openxmlformats.org/officeDocument/2006/relationships/hyperlink" Target="https://docs.google.com/presentation/d/1YFPmfKVphr2OrxnMyEdRyCPC9D8kNtp6ASRUF8rQ3jI/copy" TargetMode="External"/><Relationship Id="rId5" Type="http://schemas.openxmlformats.org/officeDocument/2006/relationships/hyperlink" Target="https://docs.google.com/presentation/d/1Gq0YAV8Rnv9B0SFmmKxSEPsqIzFVhm1KMI8xo2upCPI/copy" TargetMode="External"/><Relationship Id="rId6" Type="http://schemas.openxmlformats.org/officeDocument/2006/relationships/hyperlink" Target="https://docs.google.com/presentation/d/1ubT8lf3YI5hPAHg2UPMDzUPcIn3lfZkKLifOWSP7fW8/copy" TargetMode="External"/><Relationship Id="rId18" Type="http://schemas.openxmlformats.org/officeDocument/2006/relationships/hyperlink" Target="https://docs.google.com/presentation/d/1ubT8lf3YI5hPAHg2UPMDzUPcIn3lfZkKLifOWSP7fW8/copy" TargetMode="External"/><Relationship Id="rId7" Type="http://schemas.openxmlformats.org/officeDocument/2006/relationships/hyperlink" Target="https://docs.google.com/presentation/d/1H_tfQuP6OqNodJ_Fmnv274pBM9tAY_ME7-irR8chmqw/copy" TargetMode="External"/><Relationship Id="rId8" Type="http://schemas.openxmlformats.org/officeDocument/2006/relationships/hyperlink" Target="https://docs.google.com/presentation/d/1yd3LbeeW4q7d1KmSnyGIzWf1ftc-pq4PPbVq8tEQPXo/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H_tfQuP6OqNodJ_Fmnv274pBM9tAY_ME7-irR8chmqw/copy" TargetMode="External"/><Relationship Id="rId6" Type="http://schemas.openxmlformats.org/officeDocument/2006/relationships/hyperlink" Target="https://docs.google.com/presentation/d/1yd3LbeeW4q7d1KmSnyGIzWf1ftc-pq4PPbVq8tEQPXo/copy" TargetMode="External"/><Relationship Id="rId7" Type="http://schemas.openxmlformats.org/officeDocument/2006/relationships/hyperlink" Target="https://docs.google.com/presentation/d/18G8tOySC5a7b5nQ-SaWTkyBku-1sK3mXwzFkfx8e6Nc/copy" TargetMode="External"/><Relationship Id="rId8" Type="http://schemas.openxmlformats.org/officeDocument/2006/relationships/hyperlink" Target="https://docs.google.com/presentation/d/1McdP-VE9pP-16Kz6vgwJmbjqV7Vt__4vGTM9gCJReKk/copy"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IVJ7y_ja17fKkeE6CKQuLgkGNgFvNbeCUsAu66VhDE/copy"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{0762F214-F947-46EA-9AF8-DA0A745FF34C}</a:tableStyleId>
              </a:tblPr>
              <a:tblGrid>
                <a:gridCol w="1633350"/>
                <a:gridCol w="4045800"/>
                <a:gridCol w="3669725"/>
              </a:tblGrid>
              <a:tr h="3534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 Causes &amp; Justifications of Imperialism</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600"/>
                        <a:buFont typeface="Arial"/>
                        <a:buNone/>
                      </a:pPr>
                      <a:r>
                        <a:rPr lang="en" sz="1200">
                          <a:solidFill>
                            <a:schemeClr val="dk1"/>
                          </a:solidFill>
                          <a:latin typeface="Inter"/>
                          <a:ea typeface="Inter"/>
                          <a:cs typeface="Inter"/>
                          <a:sym typeface="Inter"/>
                        </a:rPr>
                        <a:t>What was the most significant cause and/or justification of imperialism?</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9350">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2.47, 2.48, 2.50, 2.51</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Evaluating Evidence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500600">
                <a:tc>
                  <a:txBody>
                    <a:bodyPr/>
                    <a:lstStyle/>
                    <a:p>
                      <a:pPr indent="0" lvl="0" marL="0" rtl="0" algn="l">
                        <a:spcBef>
                          <a:spcPts val="0"/>
                        </a:spcBef>
                        <a:spcAft>
                          <a:spcPts val="0"/>
                        </a:spcAft>
                        <a:buNone/>
                      </a:pPr>
                      <a:r>
                        <a:rPr b="1" lang="en" sz="1200">
                          <a:latin typeface="Inter"/>
                          <a:ea typeface="Inter"/>
                          <a:cs typeface="Inter"/>
                          <a:sym typeface="Inter"/>
                        </a:rPr>
                        <a:t>MATERIALS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5"/>
                        </a:rPr>
                        <a:t>Do Firsts + Exemplars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6"/>
                        </a:rPr>
                        <a:t>Inquiry Journal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Causes and Justifications of Imperialism Presentation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Three Versions of Student Worksheet + Exemplars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Civilizing Mission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Economic Gains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0"/>
                        </a:rPr>
                        <a:t>Political Power &amp; Nationalism</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1"/>
                        </a:rPr>
                        <a:t>Exit Tickets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2"/>
                        </a:rPr>
                        <a:t>Do First Options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13"/>
                        </a:rPr>
                        <a:t>Unit 3 Inquiry Journal</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Three Versions of Printed Student Materials (Print an equal number of worksheets)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4"/>
                        </a:rPr>
                        <a:t>Civilizing Mission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5"/>
                        </a:rPr>
                        <a:t>Economic Gains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6"/>
                        </a:rPr>
                        <a:t>Political Power &amp; Nationalism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9050">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Imperialism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2- Notice, Wonder, Think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18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a:t>
                      </a:r>
                      <a:r>
                        <a:rPr lang="en" sz="1200">
                          <a:latin typeface="Inter"/>
                          <a:ea typeface="Inter"/>
                          <a:cs typeface="Inter"/>
                          <a:sym typeface="Inter"/>
                        </a:rPr>
                        <a:t> </a:t>
                      </a:r>
                      <a:r>
                        <a:rPr lang="en" sz="1200" u="sng">
                          <a:solidFill>
                            <a:schemeClr val="hlink"/>
                          </a:solidFill>
                          <a:latin typeface="Inter"/>
                          <a:ea typeface="Inter"/>
                          <a:cs typeface="Inter"/>
                          <a:sym typeface="Inter"/>
                          <a:hlinkClick r:id="rId17"/>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150">
                <a:tc rowSpan="2">
                  <a:txBody>
                    <a:bodyPr/>
                    <a:lstStyle/>
                    <a:p>
                      <a:pPr indent="0" lvl="0" marL="0" rtl="0" algn="l">
                        <a:spcBef>
                          <a:spcPts val="0"/>
                        </a:spcBef>
                        <a:spcAft>
                          <a:spcPts val="0"/>
                        </a:spcAft>
                        <a:buNone/>
                      </a:pPr>
                      <a:r>
                        <a:rPr b="1" lang="en" sz="1200">
                          <a:latin typeface="Inter"/>
                          <a:ea typeface="Inter"/>
                          <a:cs typeface="Inter"/>
                          <a:sym typeface="Inter"/>
                        </a:rPr>
                        <a:t>ACTIVITY 1 - LAUNCH</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time to preview the Topic 1 Supporting questions within the </a:t>
                      </a:r>
                      <a:r>
                        <a:rPr lang="en" sz="1200" u="sng">
                          <a:solidFill>
                            <a:schemeClr val="hlink"/>
                          </a:solidFill>
                          <a:latin typeface="Inter"/>
                          <a:ea typeface="Inter"/>
                          <a:cs typeface="Inter"/>
                          <a:sym typeface="Inter"/>
                          <a:hlinkClick r:id="rId18"/>
                        </a:rPr>
                        <a:t>Unit 7 Inquiry Journal</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to page </a:t>
                      </a:r>
                      <a:r>
                        <a:rPr lang="en" sz="1200">
                          <a:latin typeface="Inter"/>
                          <a:ea typeface="Inter"/>
                          <a:cs typeface="Inter"/>
                          <a:sym typeface="Inter"/>
                        </a:rPr>
                        <a:t>1: U</a:t>
                      </a:r>
                      <a:r>
                        <a:rPr lang="en" sz="1200">
                          <a:solidFill>
                            <a:srgbClr val="000000"/>
                          </a:solidFill>
                          <a:latin typeface="Inter"/>
                          <a:ea typeface="Inter"/>
                          <a:cs typeface="Inter"/>
                          <a:sym typeface="Inter"/>
                        </a:rPr>
                        <a:t>nit </a:t>
                      </a:r>
                      <a:r>
                        <a:rPr lang="en" sz="1200">
                          <a:latin typeface="Inter"/>
                          <a:ea typeface="Inter"/>
                          <a:cs typeface="Inter"/>
                          <a:sym typeface="Inter"/>
                        </a:rPr>
                        <a:t>7</a:t>
                      </a:r>
                      <a:r>
                        <a:rPr lang="en" sz="1200">
                          <a:solidFill>
                            <a:srgbClr val="000000"/>
                          </a:solidFill>
                          <a:latin typeface="Inter"/>
                          <a:ea typeface="Inter"/>
                          <a:cs typeface="Inter"/>
                          <a:sym typeface="Inter"/>
                        </a:rPr>
                        <a:t>- </a:t>
                      </a:r>
                      <a:r>
                        <a:rPr lang="en" sz="1200">
                          <a:latin typeface="Inter"/>
                          <a:ea typeface="Inter"/>
                          <a:cs typeface="Inter"/>
                          <a:sym typeface="Inter"/>
                        </a:rPr>
                        <a:t>Topic 1</a:t>
                      </a:r>
                      <a:r>
                        <a:rPr lang="en" sz="1200">
                          <a:solidFill>
                            <a:srgbClr val="000000"/>
                          </a:solidFill>
                          <a:latin typeface="Inter"/>
                          <a:ea typeface="Inter"/>
                          <a:cs typeface="Inter"/>
                          <a:sym typeface="Inter"/>
                        </a:rPr>
                        <a:t> 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a:t>
                      </a:r>
                      <a:r>
                        <a:rPr lang="en" sz="1200">
                          <a:latin typeface="Inter"/>
                          <a:ea typeface="Inter"/>
                          <a:cs typeface="Inter"/>
                          <a:sym typeface="Inter"/>
                        </a:rPr>
                        <a:t>7</a:t>
                      </a:r>
                      <a:r>
                        <a:rPr lang="en" sz="1200">
                          <a:solidFill>
                            <a:srgbClr val="000000"/>
                          </a:solidFill>
                          <a:latin typeface="Inter"/>
                          <a:ea typeface="Inter"/>
                          <a:cs typeface="Inter"/>
                          <a:sym typeface="Inter"/>
                        </a:rPr>
                        <a:t>- </a:t>
                      </a:r>
                      <a:r>
                        <a:rPr lang="en" sz="1200">
                          <a:latin typeface="Inter"/>
                          <a:ea typeface="Inter"/>
                          <a:cs typeface="Inter"/>
                          <a:sym typeface="Inter"/>
                        </a:rPr>
                        <a:t>Topic 1</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700">
                <a:solidFill>
                  <a:schemeClr val="dk1"/>
                </a:solidFill>
                <a:latin typeface="Plus Jakarta Sans Medium"/>
                <a:ea typeface="Plus Jakarta Sans Medium"/>
                <a:cs typeface="Plus Jakarta Sans Medium"/>
                <a:sym typeface="Plus Jakarta Sans Medium"/>
              </a:rPr>
              <a:t>             Transforming Societies- Imperialism &amp; Resistance: Daily Lesson Plan (60 Minutes)</a:t>
            </a:r>
            <a:endParaRPr sz="20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{0762F214-F947-46EA-9AF8-DA0A745FF34C}</a:tableStyleId>
              </a:tblPr>
              <a:tblGrid>
                <a:gridCol w="1673200"/>
                <a:gridCol w="4057350"/>
                <a:gridCol w="3702950"/>
              </a:tblGrid>
              <a:tr h="3302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 </a:t>
                      </a:r>
                      <a:r>
                        <a:rPr b="1" lang="en" sz="1300">
                          <a:solidFill>
                            <a:schemeClr val="dk1"/>
                          </a:solidFill>
                          <a:latin typeface="Inter"/>
                          <a:ea typeface="Inter"/>
                          <a:cs typeface="Inter"/>
                          <a:sym typeface="Inter"/>
                        </a:rPr>
                        <a:t>Causes &amp; Justifications of Imperialism</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09775">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with a brief introduction using slides 1-10 of the</a:t>
                      </a:r>
                      <a:r>
                        <a:rPr lang="en" sz="1200" u="sng">
                          <a:solidFill>
                            <a:schemeClr val="hlink"/>
                          </a:solidFill>
                          <a:latin typeface="Inter"/>
                          <a:ea typeface="Inter"/>
                          <a:cs typeface="Inter"/>
                          <a:sym typeface="Inter"/>
                          <a:hlinkClick r:id="rId5"/>
                        </a:rPr>
                        <a:t> Causes &amp; Justifications of Imperialism Presentation</a:t>
                      </a:r>
                      <a:r>
                        <a:rPr lang="en" sz="1200">
                          <a:solidFill>
                            <a:schemeClr val="dk1"/>
                          </a:solidFill>
                          <a:latin typeface="Inter"/>
                          <a:ea typeface="Inter"/>
                          <a:cs typeface="Inter"/>
                          <a:sym typeface="Inter"/>
                        </a:rPr>
                        <a:t>.  Students will take guided notes (page 1) on this introduction. </a:t>
                      </a:r>
                      <a:r>
                        <a:rPr lang="en" sz="1200">
                          <a:solidFill>
                            <a:schemeClr val="dk1"/>
                          </a:solidFill>
                          <a:latin typeface="Inter"/>
                          <a:ea typeface="Inter"/>
                          <a:cs typeface="Inter"/>
                          <a:sym typeface="Inter"/>
                        </a:rPr>
                        <a:t>Students will receive a source set related to one of the causes and will evaluate its significance for imperialism. </a:t>
                      </a:r>
                      <a:r>
                        <a:rPr lang="en" sz="1200">
                          <a:solidFill>
                            <a:schemeClr val="dk1"/>
                          </a:solidFill>
                          <a:latin typeface="Inter"/>
                          <a:ea typeface="Inter"/>
                          <a:cs typeface="Inter"/>
                          <a:sym typeface="Inter"/>
                        </a:rPr>
                        <a:t>Students can work in partners or with small groups. Ideally, an equal number of students will investigate each of the causes. After students read and view the sources, they will answer the Discussion Questions (page 3).</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69035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 partners or small groups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Group Worksheet Sets</a:t>
                      </a:r>
                      <a:endParaRPr sz="1200">
                        <a:solidFill>
                          <a:schemeClr val="dk1"/>
                        </a:solidFill>
                        <a:latin typeface="Inter"/>
                        <a:ea typeface="Inter"/>
                        <a:cs typeface="Inter"/>
                        <a:sym typeface="Inter"/>
                      </a:endParaRPr>
                    </a:p>
                    <a:p>
                      <a:pPr indent="-304800" lvl="0" marL="685800" rtl="0" algn="l">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6"/>
                        </a:rPr>
                        <a:t>Civilizing Mission Group</a:t>
                      </a:r>
                      <a:endParaRPr sz="1200">
                        <a:solidFill>
                          <a:schemeClr val="dk1"/>
                        </a:solidFill>
                        <a:latin typeface="Inter"/>
                        <a:ea typeface="Inter"/>
                        <a:cs typeface="Inter"/>
                        <a:sym typeface="Inter"/>
                      </a:endParaRPr>
                    </a:p>
                    <a:p>
                      <a:pPr indent="-304800" lvl="0" marL="685800" rtl="0" algn="l">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7"/>
                        </a:rPr>
                        <a:t>Economic Gains Group</a:t>
                      </a:r>
                      <a:endParaRPr sz="1200">
                        <a:solidFill>
                          <a:schemeClr val="dk1"/>
                        </a:solidFill>
                        <a:latin typeface="Inter"/>
                        <a:ea typeface="Inter"/>
                        <a:cs typeface="Inter"/>
                        <a:sym typeface="Inter"/>
                      </a:endParaRPr>
                    </a:p>
                    <a:p>
                      <a:pPr indent="-304800" lvl="0" marL="685800" rtl="0" algn="l">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8"/>
                        </a:rPr>
                        <a:t>Political Power &amp; Nationalism Group</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read sources and complete the Discussion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Move to sit next to partner or small group</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source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Discussion Questions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34150">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slides 11-14, guide student through the “You Be the Judge” </a:t>
                      </a:r>
                      <a:r>
                        <a:rPr lang="en" sz="1200">
                          <a:solidFill>
                            <a:schemeClr val="dk1"/>
                          </a:solidFill>
                          <a:latin typeface="Inter"/>
                          <a:ea typeface="Inter"/>
                          <a:cs typeface="Inter"/>
                          <a:sym typeface="Inter"/>
                        </a:rPr>
                        <a:t>activity</a:t>
                      </a:r>
                      <a:r>
                        <a:rPr lang="en" sz="1200">
                          <a:solidFill>
                            <a:schemeClr val="dk1"/>
                          </a:solidFill>
                          <a:latin typeface="Inter"/>
                          <a:ea typeface="Inter"/>
                          <a:cs typeface="Inter"/>
                          <a:sym typeface="Inter"/>
                        </a:rPr>
                        <a:t>. Provide students will a review of how to evaluate the significance of the causes of Imperialism. </a:t>
                      </a:r>
                      <a:r>
                        <a:rPr lang="en" sz="1200">
                          <a:solidFill>
                            <a:schemeClr val="dk1"/>
                          </a:solidFill>
                          <a:latin typeface="Inter"/>
                          <a:ea typeface="Inter"/>
                          <a:cs typeface="Inter"/>
                          <a:sym typeface="Inter"/>
                        </a:rPr>
                        <a:t>Use a four(ish) corners approach to direct students to their small groups </a:t>
                      </a:r>
                      <a:r>
                        <a:rPr lang="en" sz="1200">
                          <a:solidFill>
                            <a:schemeClr val="dk1"/>
                          </a:solidFill>
                          <a:latin typeface="Inter"/>
                          <a:ea typeface="Inter"/>
                          <a:cs typeface="Inter"/>
                          <a:sym typeface="Inter"/>
                        </a:rPr>
                        <a:t>where</a:t>
                      </a:r>
                      <a:r>
                        <a:rPr lang="en" sz="1200">
                          <a:solidFill>
                            <a:schemeClr val="dk1"/>
                          </a:solidFill>
                          <a:latin typeface="Inter"/>
                          <a:ea typeface="Inter"/>
                          <a:cs typeface="Inter"/>
                          <a:sym typeface="Inter"/>
                        </a:rPr>
                        <a:t> they will </a:t>
                      </a:r>
                      <a:r>
                        <a:rPr lang="en" sz="1200">
                          <a:solidFill>
                            <a:schemeClr val="dk1"/>
                          </a:solidFill>
                          <a:latin typeface="Inter"/>
                          <a:ea typeface="Inter"/>
                          <a:cs typeface="Inter"/>
                          <a:sym typeface="Inter"/>
                        </a:rPr>
                        <a:t>complete the Evaluating Evidence Graphic Organizer (page 6). </a:t>
                      </a:r>
                      <a:r>
                        <a:rPr lang="en" sz="1200">
                          <a:solidFill>
                            <a:schemeClr val="dk1"/>
                          </a:solidFill>
                          <a:latin typeface="Inter"/>
                          <a:ea typeface="Inter"/>
                          <a:cs typeface="Inter"/>
                          <a:sym typeface="Inter"/>
                        </a:rPr>
                        <a:t>Each group will need to present their claim, evidence, and counterargument to the class. Give each group time to determine who the speakers will be. As each group is presenting their information, students will take notes on page 7 of the student worksheet. If you’d like (and time allows), encourage other groups to ask questions of the presenters or other groups.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51250">
                <a:tc vMerge="1"/>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Instruct students to head to the corners and of the classroom to meet with all students who worked on the same source set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Direct students to the graphic organizer</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rgbClr val="000000"/>
                          </a:solidFill>
                          <a:latin typeface="Inter"/>
                          <a:ea typeface="Inter"/>
                          <a:cs typeface="Inter"/>
                          <a:sym typeface="Inter"/>
                        </a:rPr>
                        <a:t>Explain structure and expectations for group presentations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Give time to determine speakers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rgbClr val="000000"/>
                          </a:solidFill>
                          <a:latin typeface="Inter"/>
                          <a:ea typeface="Inter"/>
                          <a:cs typeface="Inter"/>
                          <a:sym typeface="Inter"/>
                        </a:rPr>
                        <a:t>Direct students to page </a:t>
                      </a:r>
                      <a:r>
                        <a:rPr lang="en" sz="1200">
                          <a:latin typeface="Inter"/>
                          <a:ea typeface="Inter"/>
                          <a:cs typeface="Inter"/>
                          <a:sym typeface="Inter"/>
                        </a:rPr>
                        <a:t>7</a:t>
                      </a:r>
                      <a:r>
                        <a:rPr lang="en" sz="1200">
                          <a:solidFill>
                            <a:srgbClr val="000000"/>
                          </a:solidFill>
                          <a:latin typeface="Inter"/>
                          <a:ea typeface="Inter"/>
                          <a:cs typeface="Inter"/>
                          <a:sym typeface="Inter"/>
                        </a:rPr>
                        <a:t> of worksheet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Facilitate class discussion and monitor timing</a:t>
                      </a:r>
                      <a:endParaRPr sz="1200">
                        <a:solidFill>
                          <a:srgbClr val="000000"/>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Move to corner</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graphic organizer</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Ask questions about structure of presentation</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Determine speaker for small group</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Take notes during presentations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Ask questions of other groups</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700">
                <a:solidFill>
                  <a:schemeClr val="dk1"/>
                </a:solidFill>
                <a:latin typeface="Plus Jakarta Sans Medium"/>
                <a:ea typeface="Plus Jakarta Sans Medium"/>
                <a:cs typeface="Plus Jakarta Sans Medium"/>
                <a:sym typeface="Plus Jakarta Sans Medium"/>
              </a:rPr>
              <a:t>             Transforming Societies- Imperialism &amp; Resistance: Daily Lesson Plan (60 Minutes)</a:t>
            </a:r>
            <a:endParaRPr sz="17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{0762F214-F947-46EA-9AF8-DA0A745FF34C}</a:tableStyleId>
              </a:tblPr>
              <a:tblGrid>
                <a:gridCol w="1673200"/>
                <a:gridCol w="4057350"/>
                <a:gridCol w="3702950"/>
              </a:tblGrid>
              <a:tr h="3302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 Causes &amp; Justifications of Imperialism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439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conclude the lesson, have students complete three-part </a:t>
                      </a:r>
                      <a:r>
                        <a:rPr lang="en" sz="1200" u="sng">
                          <a:solidFill>
                            <a:schemeClr val="hlink"/>
                          </a:solidFill>
                          <a:latin typeface="Inter"/>
                          <a:ea typeface="Inter"/>
                          <a:cs typeface="Inter"/>
                          <a:sym typeface="Inter"/>
                          <a:hlinkClick r:id="rId5"/>
                        </a:rPr>
                        <a:t>Exit Ticket</a:t>
                      </a:r>
                      <a:r>
                        <a:rPr lang="en" sz="1200">
                          <a:solidFill>
                            <a:schemeClr val="dk1"/>
                          </a:solidFill>
                          <a:latin typeface="Inter"/>
                          <a:ea typeface="Inter"/>
                          <a:cs typeface="Inter"/>
                          <a:sym typeface="Inter"/>
                        </a:rPr>
                        <a:t>. Students will 1) make their final vote, 2) explain their decision and support with evidence, and 3) explain how evidence can, at times, lead to differing conclusions.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390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a:t>
                      </a:r>
                      <a:r>
                        <a:rPr lang="en" sz="1200">
                          <a:latin typeface="Inter"/>
                          <a:ea typeface="Inter"/>
                          <a:cs typeface="Inter"/>
                          <a:sym typeface="Inter"/>
                        </a:rPr>
                        <a:t> provide instructions</a:t>
                      </a:r>
                      <a:endParaRPr sz="1200">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latin typeface="Inter"/>
                          <a:ea typeface="Inter"/>
                          <a:cs typeface="Inter"/>
                          <a:sym typeface="Inter"/>
                        </a:rPr>
                        <a:t>If time, tally the final verdict votes and present to class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Answer the three questions using specific evidence</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700">
                <a:solidFill>
                  <a:schemeClr val="dk1"/>
                </a:solidFill>
                <a:latin typeface="Plus Jakarta Sans Medium"/>
                <a:ea typeface="Plus Jakarta Sans Medium"/>
                <a:cs typeface="Plus Jakarta Sans Medium"/>
                <a:sym typeface="Plus Jakarta Sans Medium"/>
              </a:rPr>
              <a:t>             Transforming Societies- Imperialism &amp; Resistance: Daily Lesson Plan (60 Minutes)</a:t>
            </a:r>
            <a:endParaRPr sz="17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